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48"/>
  </p:notesMasterIdLst>
  <p:handoutMasterIdLst>
    <p:handoutMasterId r:id="rId49"/>
  </p:handoutMasterIdLst>
  <p:sldIdLst>
    <p:sldId id="256" r:id="rId2"/>
    <p:sldId id="287" r:id="rId3"/>
    <p:sldId id="257" r:id="rId4"/>
    <p:sldId id="292" r:id="rId5"/>
    <p:sldId id="293" r:id="rId6"/>
    <p:sldId id="295" r:id="rId7"/>
    <p:sldId id="296" r:id="rId8"/>
    <p:sldId id="294" r:id="rId9"/>
    <p:sldId id="297" r:id="rId10"/>
    <p:sldId id="260" r:id="rId11"/>
    <p:sldId id="261" r:id="rId12"/>
    <p:sldId id="298" r:id="rId13"/>
    <p:sldId id="299" r:id="rId14"/>
    <p:sldId id="300" r:id="rId15"/>
    <p:sldId id="284" r:id="rId16"/>
    <p:sldId id="283" r:id="rId17"/>
    <p:sldId id="285" r:id="rId18"/>
    <p:sldId id="269" r:id="rId19"/>
    <p:sldId id="268" r:id="rId20"/>
    <p:sldId id="262" r:id="rId21"/>
    <p:sldId id="258" r:id="rId22"/>
    <p:sldId id="259" r:id="rId23"/>
    <p:sldId id="263" r:id="rId24"/>
    <p:sldId id="264" r:id="rId25"/>
    <p:sldId id="265" r:id="rId26"/>
    <p:sldId id="266" r:id="rId27"/>
    <p:sldId id="267" r:id="rId28"/>
    <p:sldId id="272" r:id="rId29"/>
    <p:sldId id="270" r:id="rId30"/>
    <p:sldId id="271" r:id="rId31"/>
    <p:sldId id="288" r:id="rId32"/>
    <p:sldId id="273" r:id="rId33"/>
    <p:sldId id="289" r:id="rId34"/>
    <p:sldId id="274" r:id="rId35"/>
    <p:sldId id="290" r:id="rId36"/>
    <p:sldId id="275" r:id="rId37"/>
    <p:sldId id="291" r:id="rId38"/>
    <p:sldId id="276" r:id="rId39"/>
    <p:sldId id="278" r:id="rId40"/>
    <p:sldId id="286" r:id="rId41"/>
    <p:sldId id="301" r:id="rId42"/>
    <p:sldId id="302" r:id="rId43"/>
    <p:sldId id="303" r:id="rId44"/>
    <p:sldId id="279" r:id="rId45"/>
    <p:sldId id="280" r:id="rId46"/>
    <p:sldId id="282" r:id="rId4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0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view3D>
      <c:depthPercent val="100"/>
      <c:rAngAx val="1"/>
    </c:view3D>
    <c:floor>
      <c:spPr>
        <a:noFill/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Estime de soi</c:v>
                </c:pt>
              </c:strCache>
            </c:strRef>
          </c:tx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Confiance en soi</c:v>
                </c:pt>
              </c:strCache>
            </c:strRef>
          </c:tx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Affirmation de soi</c:v>
                </c:pt>
              </c:strCache>
            </c:strRef>
          </c:tx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</c:ser>
        <c:shape val="cone"/>
        <c:axId val="73767168"/>
        <c:axId val="65052672"/>
        <c:axId val="0"/>
      </c:bar3DChart>
      <c:catAx>
        <c:axId val="73767168"/>
        <c:scaling>
          <c:orientation val="minMax"/>
        </c:scaling>
        <c:delete val="1"/>
        <c:axPos val="b"/>
        <c:tickLblPos val="nextTo"/>
        <c:crossAx val="65052672"/>
        <c:crosses val="autoZero"/>
        <c:auto val="1"/>
        <c:lblAlgn val="ctr"/>
        <c:lblOffset val="100"/>
      </c:catAx>
      <c:valAx>
        <c:axId val="65052672"/>
        <c:scaling>
          <c:orientation val="minMax"/>
        </c:scaling>
        <c:delete val="1"/>
        <c:axPos val="l"/>
        <c:numFmt formatCode="General" sourceLinked="1"/>
        <c:tickLblPos val="nextTo"/>
        <c:crossAx val="73767168"/>
        <c:crosses val="autoZero"/>
        <c:crossBetween val="between"/>
      </c:valAx>
      <c:spPr>
        <a:noFill/>
        <a:ln w="25379">
          <a:noFill/>
        </a:ln>
      </c:spPr>
    </c:plotArea>
    <c:legend>
      <c:legendPos val="r"/>
      <c:layout>
        <c:manualLayout>
          <c:xMode val="edge"/>
          <c:yMode val="edge"/>
          <c:x val="0.44843749603763311"/>
          <c:y val="9.9971778757013255E-2"/>
          <c:w val="0.52329745013757356"/>
          <c:h val="0.8615810638349104"/>
        </c:manualLayout>
      </c:layout>
      <c:txPr>
        <a:bodyPr/>
        <a:lstStyle/>
        <a:p>
          <a:pPr>
            <a:defRPr sz="1599"/>
          </a:pPr>
          <a:endParaRPr lang="fr-FR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798"/>
      </a:pPr>
      <a:endParaRPr lang="fr-F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483D8-B96C-42F3-B86C-27F0E3F68D55}" type="datetimeFigureOut">
              <a:rPr lang="fr-FR" smtClean="0"/>
              <a:pPr/>
              <a:t>01/04/2009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EF171-1E60-4E54-97D5-BA1C7AD370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4A550-66A5-43B0-9EA5-9FF831FB252F}" type="datetimeFigureOut">
              <a:rPr lang="fr-FR" smtClean="0"/>
              <a:pPr/>
              <a:t>01/04/2009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0599E-CA9A-4DBA-94A8-5B59C732E20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599E-CA9A-4DBA-94A8-5B59C732E204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</p:grpSp>
      <p:sp>
        <p:nvSpPr>
          <p:cNvPr id="3389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3895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AECFB-879B-4104-94CA-B4E574A59E6E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6C4C8-1385-4FD7-AB52-0049861EC01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3DC99-1B1C-422A-A21F-55ABAA9E8C0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B3679-0DA7-4BDD-852A-A71F2242F46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09188-6BC7-421C-AF29-860774EA0B1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5C5FF-3F55-4913-8773-2BE92978CC0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550E7-F78E-4740-9A1F-6423C9BE1A6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FD7BC-9D42-4C0D-917B-6EE3837C1B6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3D359-4CE9-4943-886F-1E28BB7B92C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7CE66-C231-4402-8017-8601F9768A7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1EE0-7BAC-40C0-AE27-0D56EE65E23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4B8C9-BD8F-45BB-B19B-98ECC22A791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3379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</p:grpSp>
      <p:sp>
        <p:nvSpPr>
          <p:cNvPr id="3379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379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3793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3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3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>
              <a:defRPr/>
            </a:pPr>
            <a:fld id="{98FD72BC-A83A-4629-B460-41320E11FBE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L’Affirmation de Soi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Igor </a:t>
            </a:r>
            <a:r>
              <a:rPr lang="fr-FR" dirty="0" err="1" smtClean="0"/>
              <a:t>Thiriez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PLAN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708525"/>
          </a:xfrm>
          <a:noFill/>
        </p:spPr>
        <p:txBody>
          <a:bodyPr/>
          <a:lstStyle/>
          <a:p>
            <a:r>
              <a:rPr lang="fr-FR" dirty="0" smtClean="0">
                <a:effectLst/>
              </a:rPr>
              <a:t>Généralités : historique, définition, étiologie, troubles associés, indications, techniques, types de comportements relationnels</a:t>
            </a:r>
          </a:p>
          <a:p>
            <a:r>
              <a:rPr lang="fr-FR" dirty="0" smtClean="0">
                <a:effectLst/>
              </a:rPr>
              <a:t>Bien communiquer pour s’affirmer</a:t>
            </a:r>
          </a:p>
          <a:p>
            <a:pPr lvl="1"/>
            <a:r>
              <a:rPr lang="fr-FR" dirty="0" smtClean="0">
                <a:effectLst/>
              </a:rPr>
              <a:t>Écoute et empathie</a:t>
            </a:r>
          </a:p>
          <a:p>
            <a:pPr lvl="1"/>
            <a:r>
              <a:rPr lang="fr-FR" dirty="0" smtClean="0">
                <a:effectLst/>
              </a:rPr>
              <a:t>Communication non verbale</a:t>
            </a:r>
          </a:p>
          <a:p>
            <a:pPr lvl="1"/>
            <a:r>
              <a:rPr lang="fr-FR" dirty="0" smtClean="0">
                <a:effectLst/>
              </a:rPr>
              <a:t>Communication verbale : demandes, refus, compliments, critiques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HISTORIQUE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Concept égalitaire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Refus agression/soumission/manipulation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Respect, équilibration rapports humains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Utilisation sociopolitique par les minorités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Extension aux domaines 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fr-FR" dirty="0" smtClean="0"/>
              <a:t>Psychothérapeutique (indications…)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fr-FR" dirty="0" smtClean="0"/>
              <a:t>Médical (gestion du stress </a:t>
            </a:r>
            <a:r>
              <a:rPr lang="fr-FR" dirty="0" err="1" smtClean="0"/>
              <a:t>IDM</a:t>
            </a:r>
            <a:r>
              <a:rPr lang="fr-FR" dirty="0" smtClean="0"/>
              <a:t>…)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fr-FR" dirty="0" smtClean="0"/>
              <a:t>Éducatif (enseignants…)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fr-FR" dirty="0" smtClean="0"/>
              <a:t>Social (intégration)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Je suis le premier juge de mes </a:t>
            </a:r>
            <a:r>
              <a:rPr lang="fr-FR" u="sng" dirty="0" smtClean="0"/>
              <a:t>actes</a:t>
            </a:r>
            <a:r>
              <a:rPr lang="fr-FR" dirty="0" smtClean="0"/>
              <a:t>, de mes </a:t>
            </a:r>
            <a:r>
              <a:rPr lang="fr-FR" u="sng" dirty="0" smtClean="0"/>
              <a:t>pensées</a:t>
            </a:r>
            <a:r>
              <a:rPr lang="fr-FR" dirty="0" smtClean="0"/>
              <a:t> et de mes </a:t>
            </a:r>
            <a:r>
              <a:rPr lang="fr-FR" u="sng" dirty="0" smtClean="0"/>
              <a:t>sentiments</a:t>
            </a:r>
            <a:r>
              <a:rPr lang="fr-FR" dirty="0" smtClean="0"/>
              <a:t> et je suis le premier responsable de leurs conséquences.</a:t>
            </a:r>
          </a:p>
          <a:p>
            <a:r>
              <a:rPr lang="fr-FR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éclairer mon jugement, j’ai intérêt à connaitre le </a:t>
            </a:r>
            <a:r>
              <a:rPr lang="fr-FR" u="sng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de vue</a:t>
            </a:r>
            <a:r>
              <a:rPr lang="fr-FR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autres sur mes comportements, mes idées et mes émotions.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J’ai le droit de me développer, d’apprendre, d’évoluer.</a:t>
            </a:r>
          </a:p>
          <a:p>
            <a:r>
              <a:rPr lang="fr-FR" dirty="0" smtClean="0">
                <a:solidFill>
                  <a:srgbClr val="FFCC66"/>
                </a:solidFill>
              </a:rPr>
              <a:t>Pour mieux me développer, apprendre et évoluer, J’ai intérêt à communiquer avec les autres au sujet de mes </a:t>
            </a:r>
            <a:r>
              <a:rPr lang="fr-FR" u="sng" dirty="0" smtClean="0">
                <a:solidFill>
                  <a:srgbClr val="FFCC66"/>
                </a:solidFill>
              </a:rPr>
              <a:t>limites</a:t>
            </a:r>
            <a:r>
              <a:rPr lang="fr-FR" dirty="0" smtClean="0">
                <a:solidFill>
                  <a:srgbClr val="FFCC66"/>
                </a:solidFill>
              </a:rPr>
              <a:t>.</a:t>
            </a:r>
          </a:p>
          <a:p>
            <a:r>
              <a:rPr lang="fr-FR" dirty="0" smtClean="0"/>
              <a:t>Droit à l’imperfection, à l’erreur</a:t>
            </a:r>
          </a:p>
          <a:p>
            <a:r>
              <a:rPr lang="fr-FR" dirty="0" smtClean="0"/>
              <a:t>L’erreur est humaine et ne doit pas conduire à une diminution des droits.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Patron : Qu’est-ce que c’est que ce bordel? Vous n’avez pas encore tapé ce courrier! Je vous avais dit que c’était très urgent!</a:t>
            </a:r>
          </a:p>
          <a:p>
            <a:r>
              <a:rPr lang="fr-FR" sz="2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Secrétaire : Je sais mais j’avais tellement de courrier urgent à taper. Je ne suis pas encore arrivée au vôtre.</a:t>
            </a:r>
          </a:p>
          <a:p>
            <a:r>
              <a:rPr lang="fr-FR" sz="2400" dirty="0" smtClean="0"/>
              <a:t>Patron : Je vous avais dit que celui-là était plus urgent! Il est déjà cinq heures!</a:t>
            </a:r>
          </a:p>
          <a:p>
            <a:r>
              <a:rPr lang="fr-FR" sz="2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Secrétaire : Je n’ai pas bien compris. Je suis désolée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fr-FR" sz="2400" dirty="0" smtClean="0"/>
              <a:t>Patron : Il faut que veille à tout ici! Je ne peux faire confiance à personne!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>
                <a:solidFill>
                  <a:srgbClr val="FFCC66"/>
                </a:solidFill>
              </a:rPr>
              <a:t>Secrétaire : Je m’excuse. Je vais travailler après cinq heure pour votre courrier.</a:t>
            </a:r>
          </a:p>
          <a:p>
            <a:r>
              <a:rPr lang="fr-FR" sz="2400" dirty="0" smtClean="0"/>
              <a:t>Patron : Bien! Et à l’avenir, écoutez-moi quand je vous parle. Et il n’est pas question que je vous paie pour les heures supplémentaires.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Secrétaire : Je suis tout à fait d’accord patron. Je m’excuse une nouvelle fois.</a:t>
            </a:r>
          </a:p>
          <a:p>
            <a:pPr>
              <a:buNone/>
            </a:pPr>
            <a:endParaRPr lang="fr-FR" sz="2400" dirty="0" smtClean="0">
              <a:solidFill>
                <a:srgbClr val="FFCC66"/>
              </a:solidFill>
            </a:endParaRPr>
          </a:p>
          <a:p>
            <a:r>
              <a:rPr lang="fr-FR" sz="2400" dirty="0" smtClean="0"/>
              <a:t>Erreur </a:t>
            </a:r>
            <a:r>
              <a:rPr lang="fr-FR" sz="2400" dirty="0" smtClean="0">
                <a:sym typeface="Wingdings" pitchFamily="2" charset="2"/>
              </a:rPr>
              <a:t> culpabilisation  manipulation  exploitation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J’ai le droit de chercher à être le plus heureux possible dans la mesure où je respecte les autres.</a:t>
            </a:r>
          </a:p>
          <a:p>
            <a:r>
              <a:rPr lang="fr-FR" dirty="0" smtClean="0">
                <a:solidFill>
                  <a:srgbClr val="FFCC66"/>
                </a:solidFill>
              </a:rPr>
              <a:t>Dans ma recherche du bonheur, j’ai intérêt à communiquer avec les autres sur les conditions qui favorisent notre bien-être.</a:t>
            </a:r>
          </a:p>
          <a:p>
            <a:r>
              <a:rPr lang="fr-FR" sz="2400" dirty="0" smtClean="0"/>
              <a:t>"Est bien fou du cerveau celui qui prétend contenter tout le monde, et son père" (Lafontaine)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DROITS FONDAMENTAUX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Épouse : Mon chéri, tu ne devrais pas regarder la télévision aussi tard.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Époux : Il y a un bon film que je veux voir.</a:t>
            </a:r>
          </a:p>
          <a:p>
            <a:r>
              <a:rPr lang="fr-FR" sz="2400" dirty="0" smtClean="0"/>
              <a:t>Épouse : Mais tu dois te lever tôt demain matin.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Époux : Je sais mais je veux quand même voir ce film.</a:t>
            </a:r>
          </a:p>
          <a:p>
            <a:r>
              <a:rPr lang="fr-FR" sz="2400" dirty="0" smtClean="0"/>
              <a:t>Épouse : Tu vas être fatigué demain matin et tu ne pourras pas bien travailler.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Époux : Peut-être mais je n'ai pas envie d'aller me coucher.</a:t>
            </a:r>
          </a:p>
          <a:p>
            <a:r>
              <a:rPr lang="fr-FR" sz="2400" dirty="0" smtClean="0"/>
              <a:t>Épouse : Sois raisonnable, mon chéri, viens te coucher!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Époux : </a:t>
            </a:r>
            <a:r>
              <a:rPr lang="fr-FR" sz="2400" dirty="0" err="1" smtClean="0">
                <a:solidFill>
                  <a:srgbClr val="FFCC66"/>
                </a:solidFill>
              </a:rPr>
              <a:t>Rooo</a:t>
            </a:r>
            <a:r>
              <a:rPr lang="fr-FR" sz="2400" dirty="0" smtClean="0">
                <a:solidFill>
                  <a:srgbClr val="FFCC66"/>
                </a:solidFill>
              </a:rPr>
              <a:t>! J'y vais.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DEFINITION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u="sng" smtClean="0"/>
              <a:t>Cpt affirmé</a:t>
            </a:r>
            <a:r>
              <a:rPr lang="fr-FR" smtClean="0"/>
              <a:t> :  dire ce que l’on </a:t>
            </a:r>
            <a:r>
              <a:rPr lang="fr-FR" b="1" smtClean="0"/>
              <a:t>pense</a:t>
            </a:r>
            <a:r>
              <a:rPr lang="fr-FR" smtClean="0"/>
              <a:t>, ce que l’on </a:t>
            </a:r>
            <a:r>
              <a:rPr lang="fr-FR" b="1" smtClean="0"/>
              <a:t>ressent</a:t>
            </a:r>
            <a:r>
              <a:rPr lang="fr-FR" smtClean="0"/>
              <a:t>, ce que l’on </a:t>
            </a:r>
            <a:r>
              <a:rPr lang="fr-FR" b="1" smtClean="0"/>
              <a:t>veut</a:t>
            </a:r>
            <a:r>
              <a:rPr lang="fr-FR" smtClean="0"/>
              <a:t>, faire valoir ses droits tout en respectant ceux des autres, </a:t>
            </a:r>
            <a:r>
              <a:rPr lang="fr-FR" b="1" smtClean="0"/>
              <a:t>sans anxiété</a:t>
            </a:r>
            <a:r>
              <a:rPr lang="fr-FR" smtClean="0"/>
              <a:t>.</a:t>
            </a:r>
          </a:p>
          <a:p>
            <a:pPr eaLnBrk="1" hangingPunct="1">
              <a:defRPr/>
            </a:pPr>
            <a:r>
              <a:rPr lang="fr-FR" smtClean="0"/>
              <a:t>But : mise à l’aise, égalité, harmonie</a:t>
            </a:r>
          </a:p>
          <a:p>
            <a:pPr eaLnBrk="1" hangingPunct="1">
              <a:defRPr/>
            </a:pPr>
            <a:r>
              <a:rPr lang="fr-FR" smtClean="0"/>
              <a:t>Acquisition d’outils et de techniques</a:t>
            </a:r>
          </a:p>
          <a:p>
            <a:pPr eaLnBrk="1" hangingPunct="1">
              <a:defRPr/>
            </a:pPr>
            <a:r>
              <a:rPr lang="fr-FR" smtClean="0"/>
              <a:t>Mise en pratique (in vivo +++)</a:t>
            </a:r>
          </a:p>
          <a:p>
            <a:pPr eaLnBrk="1" hangingPunct="1">
              <a:defRPr/>
            </a:pPr>
            <a:r>
              <a:rPr lang="fr-FR" smtClean="0"/>
              <a:t>Monde = terrain d’entraînement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TYPES CPT RELATIONNELS</a:t>
            </a:r>
          </a:p>
        </p:txBody>
      </p:sp>
      <p:graphicFrame>
        <p:nvGraphicFramePr>
          <p:cNvPr id="368691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9013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PASSIF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AFFIRME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AGRESSIF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Retient son avis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Exprime son avis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Impose son avis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Dominé par l’autre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Égal à l’autre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Domine l’autre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Frustré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Calme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Énervé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Ne se respecte pas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Respecte soi et l’autre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Ne respecte pas l’autre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Paillasson, bonne poire, attire les protecteurs, conseilleurs et agressifs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Bonnes relations préservées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Provoque colère, révolte, rejet, isolement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Sentiment de dévalorisation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Sentiment de persécution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CPT MANIPULATEUR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Chercher à satisfaire ses volontés par des moyens non explicites ou détournés, sans respecter le droit d'autrui.</a:t>
            </a:r>
          </a:p>
          <a:p>
            <a:r>
              <a:rPr lang="fr-FR" dirty="0" smtClean="0"/>
              <a:t>Moyens : </a:t>
            </a:r>
          </a:p>
          <a:p>
            <a:pPr lvl="2"/>
            <a:r>
              <a:rPr lang="fr-FR" dirty="0" smtClean="0"/>
              <a:t>Séduction, compliments, flatterie </a:t>
            </a:r>
            <a:r>
              <a:rPr lang="fr-FR" dirty="0" smtClean="0">
                <a:sym typeface="Wingdings" pitchFamily="2" charset="2"/>
              </a:rPr>
              <a:t> survalorisation</a:t>
            </a:r>
            <a:endParaRPr lang="fr-FR" dirty="0" smtClean="0"/>
          </a:p>
          <a:p>
            <a:pPr lvl="2"/>
            <a:r>
              <a:rPr lang="fr-FR" dirty="0" smtClean="0"/>
              <a:t>Culpabilisation, menaces </a:t>
            </a:r>
            <a:r>
              <a:rPr lang="fr-FR" dirty="0" smtClean="0">
                <a:sym typeface="Wingdings" pitchFamily="2" charset="2"/>
              </a:rPr>
              <a:t> anxiété, dévalorisation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Utilisation de l'information de l'autre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Modification du comportement selon l'interlocuteur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CPT MANIPULATEUR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Irma : Bonjour Olga! Comment ça va?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Olga : Plutôt bien. Le samedi matin, je peux me détendre un peu.</a:t>
            </a:r>
          </a:p>
          <a:p>
            <a:r>
              <a:rPr lang="fr-FR" sz="2400" dirty="0" smtClean="0"/>
              <a:t>Irma : es-tu très occupée aujourd'hui?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Olga : Non, pas trop.</a:t>
            </a:r>
          </a:p>
          <a:p>
            <a:r>
              <a:rPr lang="fr-FR" sz="2400" dirty="0" smtClean="0"/>
              <a:t>Irma : Ça tombe bien. Je vais faire du shopping à coté de chez toi. Je peux te laisser ma fille en passant, </a:t>
            </a:r>
            <a:r>
              <a:rPr lang="fr-FR" sz="2400" u="sng" dirty="0" smtClean="0"/>
              <a:t>puisque tu n'es pas occupée</a:t>
            </a:r>
            <a:r>
              <a:rPr lang="fr-FR" sz="2400" dirty="0" smtClean="0"/>
              <a:t>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Olga : Euh… Tu sais, j'ai quand même des choses à faire.</a:t>
            </a:r>
            <a:endParaRPr lang="fr-FR" sz="2400" dirty="0">
              <a:solidFill>
                <a:srgbClr val="FFCC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CPT MANIPULATEUR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Irma : Elle ne te dérangera pas. Et elle aime tellement te voir.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Olga : Euh… Mais je n'aurai pas beaucoup de temps pour être avec elle.</a:t>
            </a:r>
          </a:p>
          <a:p>
            <a:r>
              <a:rPr lang="fr-FR" sz="2400" dirty="0" smtClean="0"/>
              <a:t>Irma : </a:t>
            </a:r>
            <a:r>
              <a:rPr lang="fr-FR" sz="2400" u="sng" dirty="0" smtClean="0"/>
              <a:t>C'est pas grave</a:t>
            </a:r>
            <a:r>
              <a:rPr lang="fr-FR" sz="2400" dirty="0" smtClean="0"/>
              <a:t>. Il faut absolument que je fasse les magasins aujourd'hui, </a:t>
            </a:r>
            <a:r>
              <a:rPr lang="fr-FR" sz="2400" u="sng" dirty="0" smtClean="0"/>
              <a:t>sinon je n'aurai pas le temps d'acheter ton cadeau d'anniversaire</a:t>
            </a:r>
            <a:r>
              <a:rPr lang="fr-FR" sz="2400" dirty="0" smtClean="0"/>
              <a:t>. </a:t>
            </a:r>
            <a:r>
              <a:rPr lang="fr-FR" sz="2400" u="sng" dirty="0" smtClean="0"/>
              <a:t>Tu es tellement serviable</a:t>
            </a:r>
            <a:r>
              <a:rPr lang="fr-FR" sz="2400" dirty="0" smtClean="0"/>
              <a:t>, tu ne peux pas me laisser dans la merde.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Olga : Bon, d'accord.</a:t>
            </a:r>
          </a:p>
          <a:p>
            <a:endParaRPr lang="fr-FR" sz="2400" u="sng" dirty="0" smtClean="0"/>
          </a:p>
          <a:p>
            <a:r>
              <a:rPr lang="fr-FR" sz="2400" dirty="0" smtClean="0"/>
              <a:t>Manipulation vs. Passivité (absence de refus explicite)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ETIOLOGIE : 4 ELEMENTS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CC66"/>
                </a:solidFill>
              </a:rPr>
              <a:t>Méconnaissance des droits personnels</a:t>
            </a:r>
            <a:endParaRPr lang="fr-FR" dirty="0" smtClean="0"/>
          </a:p>
          <a:p>
            <a:pPr>
              <a:defRPr/>
            </a:pPr>
            <a:r>
              <a:rPr lang="fr-FR" b="1" dirty="0" smtClean="0">
                <a:solidFill>
                  <a:srgbClr val="FFCC66"/>
                </a:solidFill>
              </a:rPr>
              <a:t>Punition et renforcement</a:t>
            </a:r>
            <a:endParaRPr lang="fr-FR" dirty="0" smtClean="0"/>
          </a:p>
          <a:p>
            <a:pPr>
              <a:defRPr/>
            </a:pPr>
            <a:r>
              <a:rPr lang="fr-FR" b="1" dirty="0" smtClean="0">
                <a:solidFill>
                  <a:srgbClr val="FFCC66"/>
                </a:solidFill>
              </a:rPr>
              <a:t>Absence de savoir faire </a:t>
            </a:r>
            <a:r>
              <a:rPr lang="fr-FR" dirty="0" smtClean="0"/>
              <a:t>par absence de modèle (apprentissage par imitation)</a:t>
            </a:r>
          </a:p>
          <a:p>
            <a:pPr>
              <a:defRPr/>
            </a:pPr>
            <a:r>
              <a:rPr lang="fr-FR" dirty="0" smtClean="0"/>
              <a:t>Culture et politesse</a:t>
            </a:r>
          </a:p>
          <a:p>
            <a:pPr>
              <a:defRPr/>
            </a:pPr>
            <a:r>
              <a:rPr lang="fr-FR" dirty="0" smtClean="0">
                <a:solidFill>
                  <a:srgbClr val="FFCC66"/>
                </a:solidFill>
              </a:rPr>
              <a:t>Défaut d'</a:t>
            </a:r>
            <a:r>
              <a:rPr lang="fr-FR" b="1" dirty="0" smtClean="0">
                <a:solidFill>
                  <a:srgbClr val="FFCC66"/>
                </a:solidFill>
              </a:rPr>
              <a:t>interprétation</a:t>
            </a:r>
            <a:r>
              <a:rPr lang="fr-FR" dirty="0" smtClean="0">
                <a:solidFill>
                  <a:srgbClr val="FFCC66"/>
                </a:solidFill>
              </a:rPr>
              <a:t> sociale </a:t>
            </a:r>
            <a:r>
              <a:rPr lang="fr-FR" dirty="0" smtClean="0"/>
              <a:t>(schémas cognitifs inadaptés)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ETIOLOGIE : 4 DOMAINES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Relation sociale de </a:t>
            </a:r>
            <a:r>
              <a:rPr lang="fr-FR" b="1" dirty="0" smtClean="0"/>
              <a:t>base</a:t>
            </a:r>
            <a:r>
              <a:rPr lang="fr-FR" dirty="0" smtClean="0"/>
              <a:t> (inconnus, mondanités…)</a:t>
            </a:r>
          </a:p>
          <a:p>
            <a:pPr>
              <a:defRPr/>
            </a:pPr>
            <a:r>
              <a:rPr lang="fr-FR" dirty="0" smtClean="0"/>
              <a:t>Relation de </a:t>
            </a:r>
            <a:r>
              <a:rPr lang="fr-FR" b="1" dirty="0" smtClean="0"/>
              <a:t>copinage</a:t>
            </a:r>
            <a:r>
              <a:rPr lang="fr-FR" dirty="0" smtClean="0"/>
              <a:t> et/ou professionnelle (travail, loisirs, voisinage…)</a:t>
            </a:r>
          </a:p>
          <a:p>
            <a:pPr>
              <a:defRPr/>
            </a:pPr>
            <a:r>
              <a:rPr lang="fr-FR" dirty="0" smtClean="0"/>
              <a:t>Relation </a:t>
            </a:r>
            <a:r>
              <a:rPr lang="fr-FR" b="1" dirty="0" smtClean="0"/>
              <a:t>amicale</a:t>
            </a:r>
            <a:r>
              <a:rPr lang="fr-FR" dirty="0" smtClean="0"/>
              <a:t> (perte?)</a:t>
            </a:r>
          </a:p>
          <a:p>
            <a:pPr>
              <a:defRPr/>
            </a:pPr>
            <a:r>
              <a:rPr lang="fr-FR" dirty="0" smtClean="0"/>
              <a:t>Relation </a:t>
            </a:r>
            <a:r>
              <a:rPr lang="fr-FR" b="1" dirty="0" smtClean="0"/>
              <a:t>intime</a:t>
            </a:r>
            <a:r>
              <a:rPr lang="fr-FR" dirty="0" smtClean="0"/>
              <a:t> (couple +++, famille, amis…), émotions +++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ETIOLOGIE : DIAGNOSTIC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000" dirty="0" smtClean="0"/>
              <a:t>Clinique +++</a:t>
            </a:r>
          </a:p>
          <a:p>
            <a:pPr lvl="1">
              <a:defRPr/>
            </a:pPr>
            <a:r>
              <a:rPr lang="fr-FR" sz="1600" dirty="0" smtClean="0"/>
              <a:t>Prenez vous la parole en groupe?</a:t>
            </a:r>
          </a:p>
          <a:p>
            <a:pPr lvl="1">
              <a:defRPr/>
            </a:pPr>
            <a:r>
              <a:rPr lang="fr-FR" sz="1600" dirty="0" smtClean="0"/>
              <a:t>Lorsque vous avez besoin de quelque chose, le demandez vous?</a:t>
            </a:r>
          </a:p>
          <a:p>
            <a:pPr lvl="1">
              <a:defRPr/>
            </a:pPr>
            <a:r>
              <a:rPr lang="fr-FR" sz="1600" dirty="0" smtClean="0"/>
              <a:t>Lorsque vous n'êtes pas d'accord, le dites vous?</a:t>
            </a:r>
          </a:p>
          <a:p>
            <a:pPr lvl="1">
              <a:defRPr/>
            </a:pPr>
            <a:r>
              <a:rPr lang="fr-FR" sz="1600" dirty="0" smtClean="0"/>
              <a:t>Lorsque vous êtes content, le manifestez vous?</a:t>
            </a:r>
          </a:p>
          <a:p>
            <a:pPr lvl="1">
              <a:defRPr/>
            </a:pPr>
            <a:r>
              <a:rPr lang="fr-FR" sz="1600" dirty="0" smtClean="0"/>
              <a:t>Lorsqu'on vous fait un compliment, que ressentez vous?</a:t>
            </a:r>
          </a:p>
          <a:p>
            <a:pPr lvl="1">
              <a:defRPr/>
            </a:pPr>
            <a:r>
              <a:rPr lang="fr-FR" sz="1600" dirty="0" smtClean="0"/>
              <a:t>Lorsque vous n'êtes pas content, l'exprimez vous calmement?</a:t>
            </a:r>
          </a:p>
          <a:p>
            <a:pPr lvl="1">
              <a:defRPr/>
            </a:pPr>
            <a:r>
              <a:rPr lang="fr-FR" sz="1600" dirty="0" smtClean="0"/>
              <a:t>Comment réagissez vous lorsque vous êtes critiqué?</a:t>
            </a:r>
          </a:p>
          <a:p>
            <a:pPr lvl="1">
              <a:defRPr/>
            </a:pPr>
            <a:r>
              <a:rPr lang="fr-FR" sz="1600" dirty="0" smtClean="0"/>
              <a:t>Que faites vous lorsque vous vous trouvez dans un conflit?</a:t>
            </a:r>
          </a:p>
          <a:p>
            <a:pPr lvl="1">
              <a:defRPr/>
            </a:pPr>
            <a:r>
              <a:rPr lang="fr-FR" sz="1600" dirty="0" smtClean="0"/>
              <a:t>Que faites vous lorsque vous êtes en colère?</a:t>
            </a:r>
          </a:p>
          <a:p>
            <a:pPr lvl="1">
              <a:defRPr/>
            </a:pPr>
            <a:r>
              <a:rPr lang="fr-FR" sz="1600" dirty="0" smtClean="0"/>
              <a:t>Que faites vous face à la colère de l'autre?</a:t>
            </a:r>
          </a:p>
          <a:p>
            <a:pPr>
              <a:defRPr/>
            </a:pPr>
            <a:r>
              <a:rPr lang="fr-FR" sz="2000" dirty="0" smtClean="0"/>
              <a:t>Echelles</a:t>
            </a:r>
          </a:p>
          <a:p>
            <a:pPr lvl="1">
              <a:defRPr/>
            </a:pPr>
            <a:r>
              <a:rPr lang="fr-FR" sz="1600" dirty="0" err="1" smtClean="0"/>
              <a:t>Rathus</a:t>
            </a:r>
            <a:r>
              <a:rPr lang="fr-FR" sz="1600" dirty="0" smtClean="0"/>
              <a:t>, </a:t>
            </a:r>
            <a:r>
              <a:rPr lang="fr-FR" sz="1600" dirty="0" err="1" smtClean="0"/>
              <a:t>Scale</a:t>
            </a:r>
            <a:r>
              <a:rPr lang="fr-FR" sz="1600" dirty="0" smtClean="0"/>
              <a:t> for </a:t>
            </a:r>
            <a:r>
              <a:rPr lang="fr-FR" sz="1600" dirty="0" err="1" smtClean="0"/>
              <a:t>Interpersonal</a:t>
            </a:r>
            <a:r>
              <a:rPr lang="fr-FR" sz="1600" dirty="0" smtClean="0"/>
              <a:t> </a:t>
            </a:r>
            <a:r>
              <a:rPr lang="fr-FR" sz="1600" dirty="0" err="1" smtClean="0"/>
              <a:t>Behaviour</a:t>
            </a:r>
            <a:endParaRPr lang="fr-FR" sz="1600" dirty="0" smtClean="0"/>
          </a:p>
          <a:p>
            <a:pPr lvl="1">
              <a:defRPr/>
            </a:pPr>
            <a:r>
              <a:rPr lang="fr-FR" sz="1600" dirty="0" err="1" smtClean="0"/>
              <a:t>Liebowitz</a:t>
            </a:r>
            <a:r>
              <a:rPr lang="fr-FR" sz="1600" dirty="0" smtClean="0"/>
              <a:t>, Marks</a:t>
            </a:r>
          </a:p>
          <a:p>
            <a:pPr lvl="1">
              <a:defRPr/>
            </a:pPr>
            <a:r>
              <a:rPr lang="fr-FR" sz="1600" dirty="0" smtClean="0"/>
              <a:t>Beck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TROUBLES ASSOCIES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Phobie sociale +++</a:t>
            </a:r>
          </a:p>
          <a:p>
            <a:pPr eaLnBrk="1" hangingPunct="1">
              <a:defRPr/>
            </a:pPr>
            <a:r>
              <a:rPr lang="fr-FR" dirty="0" smtClean="0"/>
              <a:t>Tb panique +/- agoraphobie ++</a:t>
            </a:r>
          </a:p>
          <a:p>
            <a:pPr eaLnBrk="1" hangingPunct="1">
              <a:defRPr/>
            </a:pPr>
            <a:r>
              <a:rPr lang="fr-FR" dirty="0" smtClean="0"/>
              <a:t>PTSD</a:t>
            </a:r>
          </a:p>
          <a:p>
            <a:pPr eaLnBrk="1" hangingPunct="1">
              <a:defRPr/>
            </a:pPr>
            <a:r>
              <a:rPr lang="fr-FR" dirty="0" smtClean="0"/>
              <a:t>Anxiété généralisée</a:t>
            </a:r>
          </a:p>
          <a:p>
            <a:pPr eaLnBrk="1" hangingPunct="1">
              <a:defRPr/>
            </a:pPr>
            <a:r>
              <a:rPr lang="fr-FR" dirty="0" smtClean="0"/>
              <a:t>Dépression (+/- </a:t>
            </a:r>
            <a:r>
              <a:rPr lang="fr-FR" dirty="0" err="1" smtClean="0"/>
              <a:t>tb</a:t>
            </a:r>
            <a:r>
              <a:rPr lang="fr-FR" dirty="0" smtClean="0"/>
              <a:t> bipolaire)</a:t>
            </a:r>
          </a:p>
          <a:p>
            <a:pPr eaLnBrk="1" hangingPunct="1">
              <a:defRPr/>
            </a:pPr>
            <a:r>
              <a:rPr lang="fr-FR" dirty="0" smtClean="0"/>
              <a:t>Abus substances</a:t>
            </a:r>
          </a:p>
          <a:p>
            <a:pPr eaLnBrk="1" hangingPunct="1">
              <a:defRPr/>
            </a:pPr>
            <a:r>
              <a:rPr lang="fr-FR" dirty="0" smtClean="0"/>
              <a:t>Tb personnalité +++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INDICATIONS</a:t>
            </a:r>
          </a:p>
        </p:txBody>
      </p:sp>
      <p:graphicFrame>
        <p:nvGraphicFramePr>
          <p:cNvPr id="5" name="Espace réservé du contenu 3"/>
          <p:cNvGraphicFramePr>
            <a:graphicFrameLocks noGrp="1"/>
          </p:cNvGraphicFramePr>
          <p:nvPr>
            <p:ph sz="half" idx="1"/>
          </p:nvPr>
        </p:nvGraphicFramePr>
        <p:xfrm>
          <a:off x="457200" y="1216025"/>
          <a:ext cx="4038600" cy="5281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Espace réservé du contenu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z="2000" dirty="0" smtClean="0">
                <a:solidFill>
                  <a:schemeClr val="accent4"/>
                </a:solidFill>
              </a:rPr>
              <a:t>Déficit en habiletés sociales (absence d’acquisition des outils) : groupe +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fr-FR" sz="2000" dirty="0" smtClean="0">
              <a:solidFill>
                <a:schemeClr val="accent4"/>
              </a:solidFill>
            </a:endParaRPr>
          </a:p>
          <a:p>
            <a:pPr eaLnBrk="1" hangingPunct="1">
              <a:defRPr/>
            </a:pPr>
            <a:r>
              <a:rPr lang="fr-FR" sz="2000" dirty="0" smtClean="0">
                <a:solidFill>
                  <a:schemeClr val="accent6"/>
                </a:solidFill>
              </a:rPr>
              <a:t>Déficit localisé à un domaine de vie (social, familial, professionnel) et de communication (demandes, refus, critiques, compliments…) : individuel +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fr-FR" sz="2000" dirty="0" smtClean="0">
              <a:solidFill>
                <a:schemeClr val="accent6"/>
              </a:solidFill>
            </a:endParaRPr>
          </a:p>
          <a:p>
            <a:pPr eaLnBrk="1" hangingPunct="1">
              <a:defRPr/>
            </a:pPr>
            <a:r>
              <a:rPr lang="fr-FR" sz="2000" dirty="0" smtClean="0">
                <a:solidFill>
                  <a:schemeClr val="accent1"/>
                </a:solidFill>
              </a:rPr>
              <a:t>Déficit localisé à la réponse aux critiques (image de soi négative) : individuel puis groupe +</a:t>
            </a:r>
          </a:p>
          <a:p>
            <a:pPr eaLnBrk="1" hangingPunct="1">
              <a:defRPr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TECHNIQUES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Information (thérapeute, livres)</a:t>
            </a:r>
          </a:p>
          <a:p>
            <a:pPr eaLnBrk="1" hangingPunct="1">
              <a:defRPr/>
            </a:pPr>
            <a:r>
              <a:rPr lang="fr-FR" dirty="0" smtClean="0"/>
              <a:t>Observation (colonnes de Beck)</a:t>
            </a:r>
          </a:p>
          <a:p>
            <a:pPr eaLnBrk="1" hangingPunct="1">
              <a:defRPr/>
            </a:pPr>
            <a:r>
              <a:rPr lang="fr-FR" dirty="0" smtClean="0"/>
              <a:t>Jeux de rôles (STD, PERS, INV, TOURN)</a:t>
            </a:r>
          </a:p>
          <a:p>
            <a:pPr eaLnBrk="1" hangingPunct="1">
              <a:defRPr/>
            </a:pPr>
            <a:r>
              <a:rPr lang="fr-FR" dirty="0" smtClean="0"/>
              <a:t>Feedback (patient, thérapeute, groupe)</a:t>
            </a:r>
          </a:p>
          <a:p>
            <a:pPr eaLnBrk="1" hangingPunct="1">
              <a:defRPr/>
            </a:pPr>
            <a:r>
              <a:rPr lang="fr-FR" dirty="0" smtClean="0"/>
              <a:t>Prescription de tâches (adaptées)</a:t>
            </a:r>
          </a:p>
          <a:p>
            <a:pPr eaLnBrk="1" hangingPunct="1">
              <a:defRPr/>
            </a:pPr>
            <a:r>
              <a:rPr lang="fr-FR" dirty="0" smtClean="0"/>
              <a:t>Exposition in vivo +++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COMMUNICATION</a:t>
            </a:r>
          </a:p>
        </p:txBody>
      </p:sp>
      <p:graphicFrame>
        <p:nvGraphicFramePr>
          <p:cNvPr id="364745" name="Group 201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229600" cy="2829243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6512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Emetteur</a:t>
                      </a:r>
                      <a:r>
                        <a:rPr kumimoji="0" lang="fr-F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*</a:t>
                      </a:r>
                      <a:r>
                        <a:rPr kumimoji="0" lang="fr-FR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→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(idée)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(+) faire un compliment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←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(+/-) faire une demande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51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(-) faire une critique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353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↑   ←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*↓ ↓ ↓*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353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(+) recevoir un compliment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→*</a:t>
                      </a: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fr-F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Récepteur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(interprétation)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(+/-) répondre à la demande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51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(-) recevoir une critique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454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797425"/>
            <a:ext cx="8229600" cy="133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fr-FR" sz="2000" smtClean="0"/>
              <a:t>Bonne communication = message émis correspond au message reçu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sz="2000" smtClean="0"/>
              <a:t>But = limiter les distorsions (</a:t>
            </a:r>
            <a:r>
              <a:rPr lang="fr-FR" sz="2800" smtClean="0"/>
              <a:t>→)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fr-FR" sz="2000" smtClean="0"/>
              <a:t>Communication :  non verbale + verbale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COM. NON VERBALE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Contact oculaire</a:t>
            </a:r>
          </a:p>
          <a:p>
            <a:pPr eaLnBrk="1" hangingPunct="1">
              <a:defRPr/>
            </a:pPr>
            <a:r>
              <a:rPr lang="fr-FR" dirty="0" smtClean="0"/>
              <a:t>Posture</a:t>
            </a:r>
          </a:p>
          <a:p>
            <a:pPr eaLnBrk="1" hangingPunct="1">
              <a:defRPr/>
            </a:pPr>
            <a:r>
              <a:rPr lang="fr-FR" dirty="0" smtClean="0"/>
              <a:t>Distance interpersonnelle</a:t>
            </a:r>
          </a:p>
          <a:p>
            <a:pPr eaLnBrk="1" hangingPunct="1">
              <a:defRPr/>
            </a:pPr>
            <a:r>
              <a:rPr lang="fr-FR" dirty="0" smtClean="0"/>
              <a:t>Gestuelle</a:t>
            </a:r>
          </a:p>
          <a:p>
            <a:pPr eaLnBrk="1" hangingPunct="1">
              <a:defRPr/>
            </a:pPr>
            <a:r>
              <a:rPr lang="fr-FR" dirty="0" smtClean="0"/>
              <a:t>Mimique (sourire+++) </a:t>
            </a:r>
          </a:p>
          <a:p>
            <a:pPr eaLnBrk="1" hangingPunct="1">
              <a:defRPr/>
            </a:pPr>
            <a:r>
              <a:rPr lang="fr-FR" dirty="0" smtClean="0"/>
              <a:t>Voix (timbre, volume, débit, articulation)</a:t>
            </a:r>
          </a:p>
          <a:p>
            <a:pPr eaLnBrk="1" hangingPunct="1">
              <a:defRPr/>
            </a:pPr>
            <a:r>
              <a:rPr lang="fr-FR" dirty="0" smtClean="0"/>
              <a:t>Impact : visuel 55%, vocal 38%, verbal 7%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6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CONTACT VISUEL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Activation interlocuteur</a:t>
            </a:r>
          </a:p>
          <a:p>
            <a:pPr eaLnBrk="1" hangingPunct="1">
              <a:defRPr/>
            </a:pPr>
            <a:r>
              <a:rPr lang="fr-FR" dirty="0" smtClean="0"/>
              <a:t>Maintien conversation</a:t>
            </a:r>
          </a:p>
          <a:p>
            <a:pPr eaLnBrk="1" hangingPunct="1">
              <a:defRPr/>
            </a:pPr>
            <a:r>
              <a:rPr lang="fr-FR" dirty="0" smtClean="0"/>
              <a:t>Souligner passage important</a:t>
            </a:r>
          </a:p>
          <a:p>
            <a:pPr eaLnBrk="1" hangingPunct="1">
              <a:defRPr/>
            </a:pPr>
            <a:r>
              <a:rPr lang="fr-FR" dirty="0" smtClean="0"/>
              <a:t>Passage parole</a:t>
            </a:r>
          </a:p>
          <a:p>
            <a:pPr eaLnBrk="1" hangingPunct="1">
              <a:defRPr/>
            </a:pPr>
            <a:r>
              <a:rPr lang="fr-FR" dirty="0" smtClean="0"/>
              <a:t>Écoute</a:t>
            </a:r>
          </a:p>
          <a:p>
            <a:pPr eaLnBrk="1" hangingPunct="1">
              <a:defRPr/>
            </a:pPr>
            <a:r>
              <a:rPr lang="fr-FR" dirty="0" smtClean="0"/>
              <a:t>Fuyant (–) &lt; </a:t>
            </a:r>
            <a:r>
              <a:rPr lang="fr-FR" b="1" dirty="0" smtClean="0"/>
              <a:t>40% à 70%</a:t>
            </a:r>
            <a:r>
              <a:rPr lang="fr-FR" dirty="0" smtClean="0"/>
              <a:t> &lt; insistant (–)</a:t>
            </a:r>
          </a:p>
          <a:p>
            <a:pPr eaLnBrk="1" hangingPunct="1">
              <a:defRPr/>
            </a:pPr>
            <a:r>
              <a:rPr lang="fr-FR" b="1" dirty="0" smtClean="0"/>
              <a:t>Trop haut (front, nez)</a:t>
            </a:r>
            <a:r>
              <a:rPr lang="fr-FR" dirty="0" smtClean="0"/>
              <a:t> (+) &gt; trop bas (–)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1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1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1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1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POSTURE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Pas d’obstacle +++ (tête/épaules/nombril)</a:t>
            </a:r>
          </a:p>
          <a:p>
            <a:pPr eaLnBrk="1" hangingPunct="1">
              <a:defRPr/>
            </a:pPr>
            <a:r>
              <a:rPr lang="fr-FR" dirty="0" smtClean="0"/>
              <a:t>Droite </a:t>
            </a:r>
          </a:p>
          <a:p>
            <a:pPr eaLnBrk="1" hangingPunct="1">
              <a:defRPr/>
            </a:pPr>
            <a:r>
              <a:rPr lang="fr-FR" dirty="0" smtClean="0"/>
              <a:t>Relâchée (–) &lt; </a:t>
            </a:r>
            <a:r>
              <a:rPr lang="fr-FR" b="1" dirty="0" smtClean="0"/>
              <a:t>tonique (+)</a:t>
            </a:r>
            <a:r>
              <a:rPr lang="fr-FR" dirty="0" smtClean="0"/>
              <a:t> &lt; crispée (–)</a:t>
            </a:r>
          </a:p>
          <a:p>
            <a:pPr eaLnBrk="1" hangingPunct="1">
              <a:defRPr/>
            </a:pPr>
            <a:r>
              <a:rPr lang="fr-FR" dirty="0" smtClean="0"/>
              <a:t>Posée</a:t>
            </a:r>
          </a:p>
          <a:p>
            <a:pPr eaLnBrk="1" hangingPunct="1">
              <a:defRPr/>
            </a:pPr>
            <a:r>
              <a:rPr lang="fr-FR" dirty="0" smtClean="0"/>
              <a:t>De face</a:t>
            </a:r>
          </a:p>
          <a:p>
            <a:pPr eaLnBrk="1" hangingPunct="1">
              <a:defRPr/>
            </a:pPr>
            <a:r>
              <a:rPr lang="fr-FR" dirty="0" smtClean="0"/>
              <a:t>Mains désolidarisées</a:t>
            </a:r>
          </a:p>
          <a:p>
            <a:pPr eaLnBrk="1" hangingPunct="1">
              <a:defRPr/>
            </a:pPr>
            <a:r>
              <a:rPr lang="fr-FR" dirty="0" smtClean="0"/>
              <a:t>Distance adaptée (1 longueur de bras)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2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2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GESTUELLE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Mains désolidarisées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Accélération (+)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Description (nombre, forme, intention) (+)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Freinateurs et tics (–)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sz="2400" dirty="0" smtClean="0"/>
              <a:t>Grattage, massage, frottement, tripotage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sz="2400" dirty="0" smtClean="0"/>
              <a:t>Trépignement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sz="2400" dirty="0" smtClean="0"/>
              <a:t>Balancement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sz="2400" dirty="0" smtClean="0"/>
              <a:t>Étirement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Immobilité (passif, défensif, retenu) (–)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dirty="0" smtClean="0"/>
              <a:t>Rapidité (nervosité, fatigue, distraction) (–)</a:t>
            </a:r>
          </a:p>
          <a:p>
            <a:pPr eaLnBrk="1" hangingPunct="1">
              <a:lnSpc>
                <a:spcPct val="90000"/>
              </a:lnSpc>
              <a:defRPr/>
            </a:pPr>
            <a:endParaRPr lang="fr-FR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3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3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3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3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3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3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3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3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3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3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3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3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3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3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3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3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3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3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MIMIQUE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Expressive et adaptée +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Crispée (–)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Figée (–)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dirty="0" smtClean="0"/>
              <a:t>Sourire 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Engager conversation (+)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Satisfaction, compliment, remercier, envie d’être agréable (+)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Contrariété (–)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r-FR" dirty="0" smtClean="0"/>
              <a:t>Face à la critique ou la colère (–)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smtClean="0"/>
              <a:t>VOIX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smtClean="0"/>
              <a:t>Volume (adapté)</a:t>
            </a:r>
          </a:p>
          <a:p>
            <a:pPr eaLnBrk="1" hangingPunct="1">
              <a:defRPr/>
            </a:pPr>
            <a:r>
              <a:rPr lang="fr-FR" dirty="0" smtClean="0"/>
              <a:t>Fréquence (persuasion)</a:t>
            </a:r>
          </a:p>
          <a:p>
            <a:pPr eaLnBrk="1" hangingPunct="1">
              <a:defRPr/>
            </a:pPr>
            <a:r>
              <a:rPr lang="fr-FR" dirty="0" smtClean="0"/>
              <a:t>Timbre (sourd, voilé &lt; </a:t>
            </a:r>
            <a:r>
              <a:rPr lang="fr-FR" b="1" dirty="0" smtClean="0"/>
              <a:t>clair</a:t>
            </a:r>
            <a:r>
              <a:rPr lang="fr-FR" dirty="0" smtClean="0"/>
              <a:t> &lt; éraillé, forcé)</a:t>
            </a:r>
          </a:p>
          <a:p>
            <a:pPr eaLnBrk="1" hangingPunct="1">
              <a:defRPr/>
            </a:pPr>
            <a:r>
              <a:rPr lang="fr-FR" dirty="0" smtClean="0"/>
              <a:t>Débit (régulier, posé, ponctué)</a:t>
            </a:r>
          </a:p>
          <a:p>
            <a:pPr eaLnBrk="1" hangingPunct="1">
              <a:defRPr/>
            </a:pPr>
            <a:r>
              <a:rPr lang="fr-FR" dirty="0" smtClean="0"/>
              <a:t>Articulation (compréhension)</a:t>
            </a:r>
          </a:p>
          <a:p>
            <a:pPr eaLnBrk="1" hangingPunct="1">
              <a:defRPr/>
            </a:pPr>
            <a:r>
              <a:rPr lang="fr-FR" dirty="0" smtClean="0"/>
              <a:t>Auto-enregistrement 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ECOUTE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Passive</a:t>
            </a:r>
            <a:r>
              <a:rPr lang="fr-FR" dirty="0" smtClean="0"/>
              <a:t> : regard, hochements de tête, brèves marques d'approbation ou d'intérêt</a:t>
            </a:r>
          </a:p>
          <a:p>
            <a:pPr>
              <a:defRPr/>
            </a:pP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Active</a:t>
            </a:r>
            <a:r>
              <a:rPr lang="fr-FR" dirty="0" smtClean="0"/>
              <a:t> :</a:t>
            </a:r>
          </a:p>
          <a:p>
            <a:pPr lvl="1">
              <a:defRPr/>
            </a:pPr>
            <a:r>
              <a:rPr lang="fr-FR" dirty="0" smtClean="0"/>
              <a:t>Vérification du contenu, reformulation ("Si je comprend bien, …)</a:t>
            </a:r>
          </a:p>
          <a:p>
            <a:pPr lvl="1">
              <a:defRPr/>
            </a:pPr>
            <a:r>
              <a:rPr lang="fr-FR" dirty="0" smtClean="0"/>
              <a:t>Vérification/reflet des sentiments, demande de précision sur les sentiments ("J'ai l'impression que…", "Tu as l'air…")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COMMUNICATION VERBALE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b="1" dirty="0" smtClean="0"/>
              <a:t>Directe et précise</a:t>
            </a:r>
          </a:p>
          <a:p>
            <a:pPr>
              <a:defRPr/>
            </a:pPr>
            <a:r>
              <a:rPr lang="fr-FR" sz="1600" dirty="0" smtClean="0"/>
              <a:t>"Euh, vous avez, arrêtez-moi si je dis une bêtise, été peut-être gêné par certains propos…" </a:t>
            </a:r>
          </a:p>
          <a:p>
            <a:pPr>
              <a:defRPr/>
            </a:pPr>
            <a:r>
              <a:rPr lang="fr-FR" sz="1600" dirty="0" smtClean="0"/>
              <a:t>"J'ai l'impression que mes propos vous ont gêné. Est-ce que je me trompe?"</a:t>
            </a:r>
          </a:p>
          <a:p>
            <a:pPr>
              <a:defRPr/>
            </a:pPr>
            <a:r>
              <a:rPr lang="fr-FR" b="1" dirty="0" smtClean="0"/>
              <a:t>Implication personnelle </a:t>
            </a:r>
            <a:r>
              <a:rPr lang="fr-FR" dirty="0" smtClean="0"/>
              <a:t>(je, moi…)</a:t>
            </a:r>
          </a:p>
          <a:p>
            <a:pPr>
              <a:defRPr/>
            </a:pPr>
            <a:r>
              <a:rPr lang="fr-FR" sz="1600" dirty="0" smtClean="0"/>
              <a:t>"Ton dessin est beau" </a:t>
            </a:r>
          </a:p>
          <a:p>
            <a:pPr>
              <a:defRPr/>
            </a:pPr>
            <a:r>
              <a:rPr lang="fr-FR" sz="1600" dirty="0" smtClean="0"/>
              <a:t>"J'aime beaucoup ton dessin"</a:t>
            </a:r>
          </a:p>
          <a:p>
            <a:pPr>
              <a:defRPr/>
            </a:pPr>
            <a:r>
              <a:rPr lang="fr-FR" b="1" dirty="0" smtClean="0"/>
              <a:t>Implication de l’autre </a:t>
            </a:r>
            <a:r>
              <a:rPr lang="fr-FR" dirty="0" smtClean="0"/>
              <a:t>(vous, tu…)</a:t>
            </a:r>
          </a:p>
          <a:p>
            <a:pPr>
              <a:defRPr/>
            </a:pPr>
            <a:r>
              <a:rPr lang="fr-FR" sz="1600" dirty="0" smtClean="0"/>
              <a:t>"C'est un excellent travail" </a:t>
            </a:r>
          </a:p>
          <a:p>
            <a:pPr>
              <a:defRPr/>
            </a:pPr>
            <a:r>
              <a:rPr lang="fr-FR" sz="1600" dirty="0" smtClean="0"/>
              <a:t>"Le travail que tu as fait est excellent"</a:t>
            </a:r>
          </a:p>
          <a:p>
            <a:pPr>
              <a:defRPr/>
            </a:pPr>
            <a:r>
              <a:rPr lang="fr-FR" sz="2800" dirty="0" smtClean="0"/>
              <a:t>Expression des sentiments et empathie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EMPATHIE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Communiquer en priorité à l'autre ce que l'on comprend de sa position et/ou de ses problèmes (puis dans un second temps, verbaliser réponse/demande/sentiment…)</a:t>
            </a:r>
          </a:p>
          <a:p>
            <a:pPr>
              <a:defRPr/>
            </a:pPr>
            <a:r>
              <a:rPr lang="fr-FR" dirty="0" smtClean="0"/>
              <a:t>Éviter :</a:t>
            </a:r>
          </a:p>
          <a:p>
            <a:pPr lvl="3">
              <a:defRPr/>
            </a:pPr>
            <a:r>
              <a:rPr lang="fr-FR" dirty="0" smtClean="0"/>
              <a:t>Apathie (Hum… Hum…)</a:t>
            </a:r>
          </a:p>
          <a:p>
            <a:pPr lvl="3">
              <a:defRPr/>
            </a:pPr>
            <a:r>
              <a:rPr lang="fr-FR" dirty="0" smtClean="0"/>
              <a:t>Antipathie (bien fait!)</a:t>
            </a:r>
          </a:p>
          <a:p>
            <a:pPr lvl="3">
              <a:defRPr/>
            </a:pPr>
            <a:r>
              <a:rPr lang="fr-FR" dirty="0" smtClean="0"/>
              <a:t>Moralisation (conseils…)</a:t>
            </a:r>
          </a:p>
          <a:p>
            <a:pPr lvl="3">
              <a:defRPr/>
            </a:pPr>
            <a:r>
              <a:rPr lang="fr-FR" dirty="0" smtClean="0"/>
              <a:t>Cynisme</a:t>
            </a:r>
          </a:p>
          <a:p>
            <a:pPr lvl="3">
              <a:defRPr/>
            </a:pPr>
            <a:r>
              <a:rPr lang="fr-FR" dirty="0" smtClean="0"/>
              <a:t>Sympathie (approuver, rassurer…)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DEMANDER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Cognitions fréquentes</a:t>
            </a:r>
          </a:p>
          <a:p>
            <a:pPr>
              <a:defRPr/>
            </a:pPr>
            <a:r>
              <a:rPr lang="fr-FR" i="1" dirty="0" smtClean="0"/>
              <a:t>"Pour demander, il faut être certain d’obtenir"</a:t>
            </a:r>
          </a:p>
          <a:p>
            <a:pPr>
              <a:defRPr/>
            </a:pPr>
            <a:r>
              <a:rPr lang="fr-FR" i="1" dirty="0" smtClean="0"/>
              <a:t>"Refus = rejet de la personne"</a:t>
            </a:r>
          </a:p>
          <a:p>
            <a:pPr>
              <a:defRPr/>
            </a:pPr>
            <a:r>
              <a:rPr lang="fr-FR" i="1" dirty="0" smtClean="0"/>
              <a:t>"Demander = exiger"</a:t>
            </a:r>
          </a:p>
          <a:p>
            <a:pPr>
              <a:defRPr/>
            </a:pPr>
            <a:endParaRPr lang="fr-FR" sz="4000" dirty="0" smtClean="0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Jeux de rôles</a:t>
            </a:r>
          </a:p>
          <a:p>
            <a:pPr>
              <a:defRPr/>
            </a:pPr>
            <a:r>
              <a:rPr lang="fr-FR" dirty="0" smtClean="0"/>
              <a:t>DEMANDER SON APRÈS-MIDI</a:t>
            </a:r>
          </a:p>
          <a:p>
            <a:pPr>
              <a:defRPr/>
            </a:pPr>
            <a:r>
              <a:rPr lang="fr-FR" dirty="0" smtClean="0"/>
              <a:t>DEMANDER UN ÉCHANGE DE GARDE</a:t>
            </a:r>
          </a:p>
          <a:p>
            <a:pPr>
              <a:defRPr/>
            </a:pPr>
            <a:r>
              <a:rPr lang="fr-FR" dirty="0" smtClean="0"/>
              <a:t>DEMANDER DE SE FAIRE RACCOMPAGNER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DEMANDER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Savoir ce que l'on veut (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identifier</a:t>
            </a:r>
            <a:r>
              <a:rPr lang="fr-FR" dirty="0" smtClean="0"/>
              <a:t>)</a:t>
            </a:r>
          </a:p>
          <a:p>
            <a:pPr>
              <a:defRPr/>
            </a:pPr>
            <a:r>
              <a:rPr lang="fr-FR" dirty="0" smtClean="0"/>
              <a:t>Connaître ses </a:t>
            </a:r>
            <a:r>
              <a:rPr lang="fr-FR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droits</a:t>
            </a:r>
          </a:p>
          <a:p>
            <a:pPr>
              <a:defRPr/>
            </a:pPr>
            <a:r>
              <a:rPr lang="fr-FR" dirty="0" smtClean="0"/>
              <a:t>Demande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directe</a:t>
            </a:r>
            <a:r>
              <a:rPr lang="fr-FR" dirty="0" smtClean="0"/>
              <a:t> et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précise</a:t>
            </a:r>
            <a:r>
              <a:rPr lang="fr-FR" dirty="0" smtClean="0"/>
              <a:t> en insistant sur l'importance pour soi (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</a:t>
            </a:r>
            <a:r>
              <a:rPr lang="fr-FR" dirty="0" smtClean="0"/>
              <a:t>)</a:t>
            </a:r>
          </a:p>
          <a:p>
            <a:pPr>
              <a:defRPr/>
            </a:pP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Empathie</a:t>
            </a:r>
            <a:r>
              <a:rPr lang="fr-FR" dirty="0" smtClean="0"/>
              <a:t> et expression positive de la demande (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émotions</a:t>
            </a:r>
            <a:r>
              <a:rPr lang="fr-FR" dirty="0" smtClean="0"/>
              <a:t>)</a:t>
            </a:r>
          </a:p>
          <a:p>
            <a:pPr>
              <a:defRPr/>
            </a:pPr>
            <a:r>
              <a:rPr lang="fr-FR" dirty="0" smtClean="0"/>
              <a:t>Disque rayé si nécessaire (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persistance</a:t>
            </a:r>
            <a:r>
              <a:rPr lang="fr-FR" dirty="0" smtClean="0"/>
              <a:t>)</a:t>
            </a:r>
          </a:p>
          <a:p>
            <a:pPr>
              <a:defRPr/>
            </a:pPr>
            <a:r>
              <a:rPr lang="fr-FR" dirty="0" smtClean="0"/>
              <a:t>Refus = règle du jeu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REFUSER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Cognitions fréquentes</a:t>
            </a:r>
          </a:p>
          <a:p>
            <a:pPr>
              <a:defRPr/>
            </a:pPr>
            <a:r>
              <a:rPr lang="fr-FR" i="1" dirty="0" smtClean="0"/>
              <a:t>"Ne pas se justifier, c'est malpoli"</a:t>
            </a:r>
          </a:p>
          <a:p>
            <a:pPr>
              <a:defRPr/>
            </a:pPr>
            <a:r>
              <a:rPr lang="fr-FR" i="1" dirty="0" smtClean="0"/>
              <a:t>"Je vais être mal jugé"</a:t>
            </a:r>
          </a:p>
          <a:p>
            <a:pPr>
              <a:defRPr/>
            </a:pPr>
            <a:r>
              <a:rPr lang="fr-FR" i="1" dirty="0" smtClean="0"/>
              <a:t>"Mieux vaut ne pas risquer le conflit"</a:t>
            </a:r>
          </a:p>
          <a:p>
            <a:pPr>
              <a:defRPr/>
            </a:pPr>
            <a:r>
              <a:rPr lang="fr-FR" i="1" dirty="0" smtClean="0"/>
              <a:t>"Refus = rejet = agression"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Jeux de rôles</a:t>
            </a:r>
          </a:p>
          <a:p>
            <a:pPr>
              <a:defRPr/>
            </a:pPr>
            <a:r>
              <a:rPr lang="fr-FR" dirty="0" smtClean="0"/>
              <a:t>REFUSER DE PRÊTER 200 €</a:t>
            </a:r>
          </a:p>
          <a:p>
            <a:pPr>
              <a:defRPr/>
            </a:pPr>
            <a:r>
              <a:rPr lang="fr-FR" dirty="0" smtClean="0"/>
              <a:t>REFUSER UNE INVITATION</a:t>
            </a:r>
          </a:p>
          <a:p>
            <a:pPr>
              <a:defRPr/>
            </a:pPr>
            <a:r>
              <a:rPr lang="fr-FR" dirty="0" smtClean="0"/>
              <a:t>REFUSER UN DÉMARCHEUR</a:t>
            </a:r>
          </a:p>
          <a:p>
            <a:pPr>
              <a:defRPr/>
            </a:pPr>
            <a:r>
              <a:rPr lang="fr-FR" dirty="0" smtClean="0"/>
              <a:t>REFUSER DE SE RESSERVIR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/>
      <p:bldP spid="5325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REFUSER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800" dirty="0" smtClean="0"/>
              <a:t>Avoir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compris</a:t>
            </a:r>
            <a:r>
              <a:rPr lang="fr-FR" sz="2800" dirty="0" smtClean="0"/>
              <a:t> la demande (vérification du contenu)</a:t>
            </a:r>
          </a:p>
          <a:p>
            <a:pPr>
              <a:defRPr/>
            </a:pPr>
            <a:r>
              <a:rPr lang="fr-FR" sz="2800" dirty="0" smtClean="0"/>
              <a:t>Prendre conscience des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risques</a:t>
            </a:r>
            <a:r>
              <a:rPr lang="fr-FR" sz="2800" dirty="0" smtClean="0"/>
              <a:t> et savoir ce que l'on veut (remettre à plus tard) (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droits</a:t>
            </a:r>
            <a:r>
              <a:rPr lang="fr-FR" sz="2800" dirty="0" smtClean="0"/>
              <a:t>)</a:t>
            </a:r>
          </a:p>
          <a:p>
            <a:pPr>
              <a:defRPr/>
            </a:pPr>
            <a:r>
              <a:rPr lang="fr-FR" sz="2800" dirty="0" smtClean="0"/>
              <a:t>Verbalisation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directe</a:t>
            </a:r>
            <a:r>
              <a:rPr lang="fr-FR" sz="2800" dirty="0" smtClean="0"/>
              <a:t> et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précise</a:t>
            </a:r>
            <a:r>
              <a:rPr lang="fr-FR" sz="2800" dirty="0" smtClean="0"/>
              <a:t> du refus,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empathie</a:t>
            </a:r>
            <a:r>
              <a:rPr lang="fr-FR" sz="2800" dirty="0" smtClean="0"/>
              <a:t> +/- expression des 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émotions</a:t>
            </a:r>
          </a:p>
          <a:p>
            <a:pPr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 pas s'excuser ou se justifier</a:t>
            </a:r>
            <a:r>
              <a:rPr lang="fr-FR" sz="2800" dirty="0" smtClean="0"/>
              <a:t> dans la mesure du possible (refus = règle du jeu)</a:t>
            </a:r>
          </a:p>
          <a:p>
            <a:pPr>
              <a:defRPr/>
            </a:pPr>
            <a:r>
              <a:rPr lang="fr-FR" sz="2800" dirty="0" smtClean="0"/>
              <a:t>Disque rayé si nécessaire (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persistance</a:t>
            </a:r>
            <a:r>
              <a:rPr lang="fr-FR" sz="2800" dirty="0" smtClean="0"/>
              <a:t>)</a:t>
            </a:r>
          </a:p>
          <a:p>
            <a:pPr>
              <a:defRPr/>
            </a:pPr>
            <a:r>
              <a:rPr lang="fr-FR" sz="2800" dirty="0" smtClean="0"/>
              <a:t>Suggérer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CRITIQUER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Cognitions fréquentes</a:t>
            </a:r>
          </a:p>
          <a:p>
            <a:pPr>
              <a:defRPr/>
            </a:pPr>
            <a:r>
              <a:rPr lang="fr-FR" dirty="0" smtClean="0"/>
              <a:t>"Critique = hostilité"</a:t>
            </a:r>
          </a:p>
          <a:p>
            <a:pPr>
              <a:defRPr/>
            </a:pPr>
            <a:r>
              <a:rPr lang="fr-FR" dirty="0" smtClean="0"/>
              <a:t>"Critiquer = blesser"</a:t>
            </a:r>
          </a:p>
          <a:p>
            <a:pPr>
              <a:defRPr/>
            </a:pPr>
            <a:r>
              <a:rPr lang="fr-FR" dirty="0" smtClean="0"/>
              <a:t>"Critiquer est inutile"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Jeux de rôles</a:t>
            </a:r>
          </a:p>
          <a:p>
            <a:pPr>
              <a:defRPr/>
            </a:pPr>
            <a:r>
              <a:rPr lang="fr-FR" dirty="0" smtClean="0"/>
              <a:t>RETARD RÉGULIER</a:t>
            </a:r>
          </a:p>
          <a:p>
            <a:pPr>
              <a:defRPr/>
            </a:pPr>
            <a:r>
              <a:rPr lang="fr-FR" dirty="0" smtClean="0"/>
              <a:t>BORDEL</a:t>
            </a:r>
          </a:p>
          <a:p>
            <a:pPr>
              <a:defRPr/>
            </a:pPr>
            <a:r>
              <a:rPr lang="fr-FR" dirty="0" smtClean="0"/>
              <a:t>TRAVAIL ≠ FONCTION</a:t>
            </a:r>
          </a:p>
          <a:p>
            <a:pPr>
              <a:defRPr/>
            </a:pPr>
            <a:r>
              <a:rPr lang="fr-FR" dirty="0" smtClean="0"/>
              <a:t>BRUIT RÉGULIER VOISINAGE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build="p"/>
      <p:bldP spid="5530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CRITIQUE CONSTRUCTIVE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Identifier</a:t>
            </a:r>
            <a:r>
              <a:rPr lang="fr-FR" sz="2400" dirty="0" smtClean="0"/>
              <a:t> problème et solution</a:t>
            </a:r>
          </a:p>
          <a:p>
            <a:pPr>
              <a:defRPr/>
            </a:pPr>
            <a:r>
              <a:rPr lang="fr-FR" sz="2400" dirty="0" smtClean="0"/>
              <a:t>Choisir son moment</a:t>
            </a:r>
          </a:p>
          <a:p>
            <a:pPr>
              <a:defRPr/>
            </a:pPr>
            <a:r>
              <a:rPr lang="fr-FR" sz="2400" dirty="0" smtClean="0"/>
              <a:t>Description</a:t>
            </a:r>
            <a:r>
              <a:rPr lang="fr-FR" sz="2400" b="1" dirty="0" smtClean="0"/>
              <a:t> </a:t>
            </a:r>
            <a:r>
              <a:rPr lang="fr-FR" sz="2400" dirty="0" smtClean="0"/>
              <a:t>: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brève</a:t>
            </a:r>
            <a:r>
              <a:rPr lang="fr-FR" sz="2400" dirty="0" smtClean="0"/>
              <a:t>,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directe</a:t>
            </a:r>
            <a:r>
              <a:rPr lang="fr-FR" sz="2400" dirty="0" smtClean="0"/>
              <a:t>,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précise</a:t>
            </a:r>
            <a:r>
              <a:rPr lang="fr-FR" sz="2400" dirty="0" smtClean="0"/>
              <a:t> et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objective</a:t>
            </a:r>
            <a:r>
              <a:rPr lang="fr-FR" sz="2400" dirty="0" smtClean="0"/>
              <a:t> (sans poser de question détournée : </a:t>
            </a:r>
            <a:r>
              <a:rPr lang="fr-FR" sz="1800" i="1" dirty="0" smtClean="0"/>
              <a:t>"Crois-tu que je te trouve drôle?" → "Je n'aime pas ton humour noir"</a:t>
            </a:r>
            <a:r>
              <a:rPr lang="fr-FR" sz="2400" dirty="0" smtClean="0"/>
              <a:t>)</a:t>
            </a:r>
          </a:p>
          <a:p>
            <a:pPr>
              <a:defRPr/>
            </a:pP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Pas d'accusation</a:t>
            </a:r>
            <a:r>
              <a:rPr lang="fr-FR" sz="2400" b="1" dirty="0" smtClean="0"/>
              <a:t> </a:t>
            </a:r>
            <a:r>
              <a:rPr lang="fr-FR" sz="2400" dirty="0" smtClean="0"/>
              <a:t>directe </a:t>
            </a:r>
            <a:r>
              <a:rPr lang="fr-FR" sz="1800" i="1" dirty="0" smtClean="0"/>
              <a:t>("tu es vraiment … d'avoir …")</a:t>
            </a:r>
            <a:r>
              <a:rPr lang="fr-FR" sz="2400" dirty="0" smtClean="0"/>
              <a:t> ou indirecte </a:t>
            </a:r>
            <a:r>
              <a:rPr lang="fr-FR" sz="1800" i="1" dirty="0" smtClean="0"/>
              <a:t>("il faut être … pour penser …") </a:t>
            </a:r>
            <a:r>
              <a:rPr lang="fr-FR" sz="2400" dirty="0" smtClean="0"/>
              <a:t>(acte ≠ personne)</a:t>
            </a:r>
          </a:p>
          <a:p>
            <a:pPr>
              <a:defRPr/>
            </a:pPr>
            <a:r>
              <a:rPr lang="fr-FR" sz="2400" dirty="0" smtClean="0"/>
              <a:t>Implication personnelle</a:t>
            </a:r>
            <a:r>
              <a:rPr lang="fr-FR" sz="2400" b="1" dirty="0" smtClean="0"/>
              <a:t> </a:t>
            </a:r>
            <a:r>
              <a:rPr lang="fr-FR" sz="2400" dirty="0" smtClean="0"/>
              <a:t>(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</a:t>
            </a:r>
            <a:r>
              <a:rPr lang="fr-FR" sz="2400" dirty="0" smtClean="0"/>
              <a:t>) et révélation des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émotions</a:t>
            </a:r>
          </a:p>
          <a:p>
            <a:pPr>
              <a:defRPr/>
            </a:pP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Suggérer </a:t>
            </a:r>
            <a:r>
              <a:rPr lang="fr-FR" sz="2400" dirty="0" smtClean="0"/>
              <a:t>changement et </a:t>
            </a:r>
            <a:r>
              <a:rPr lang="fr-FR" sz="24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positiver</a:t>
            </a:r>
            <a:r>
              <a:rPr lang="fr-FR" sz="2400" dirty="0" smtClean="0"/>
              <a:t> (conséquences + sur émotions)</a:t>
            </a:r>
          </a:p>
          <a:p>
            <a:pPr>
              <a:defRPr/>
            </a:pPr>
            <a:r>
              <a:rPr lang="fr-FR" sz="2400" dirty="0" smtClean="0"/>
              <a:t>Proposer compromis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RECEVOIR UNE CRITIQUE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Cognitions fréquentes</a:t>
            </a:r>
          </a:p>
          <a:p>
            <a:pPr>
              <a:defRPr/>
            </a:pPr>
            <a:r>
              <a:rPr lang="fr-FR" dirty="0" smtClean="0"/>
              <a:t>"Catastrophe"</a:t>
            </a:r>
          </a:p>
          <a:p>
            <a:pPr>
              <a:defRPr/>
            </a:pPr>
            <a:r>
              <a:rPr lang="fr-FR" dirty="0" smtClean="0"/>
              <a:t>"Poser questions = insolence = tenir tête"</a:t>
            </a:r>
          </a:p>
          <a:p>
            <a:pPr>
              <a:defRPr/>
            </a:pPr>
            <a:r>
              <a:rPr lang="fr-FR" dirty="0" smtClean="0"/>
              <a:t>"Je suis forcément en faute"</a:t>
            </a:r>
          </a:p>
          <a:p>
            <a:pPr>
              <a:defRPr/>
            </a:pPr>
            <a:r>
              <a:rPr lang="fr-FR" dirty="0" smtClean="0"/>
              <a:t>"Il en a après moi"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Jeux de rôles</a:t>
            </a:r>
          </a:p>
          <a:p>
            <a:pPr>
              <a:defRPr/>
            </a:pPr>
            <a:r>
              <a:rPr lang="fr-FR" dirty="0" smtClean="0"/>
              <a:t>TRAVAIL INSUFFISANT</a:t>
            </a:r>
          </a:p>
          <a:p>
            <a:pPr>
              <a:defRPr/>
            </a:pPr>
            <a:r>
              <a:rPr lang="fr-FR" dirty="0" smtClean="0"/>
              <a:t>RETARD </a:t>
            </a:r>
            <a:r>
              <a:rPr lang="fr-FR" dirty="0" err="1" smtClean="0"/>
              <a:t>REGULIERS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/>
      <p:bldP spid="5734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RECEVOIR UNE CRITIQUE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800" dirty="0" smtClean="0"/>
              <a:t>Repérer l'intention de l'interlocuteur (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blessante</a:t>
            </a:r>
            <a:r>
              <a:rPr lang="fr-FR" sz="2800" dirty="0" smtClean="0"/>
              <a:t>/</a:t>
            </a: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constructive</a:t>
            </a:r>
            <a:r>
              <a:rPr lang="fr-FR" sz="2800" dirty="0" smtClean="0"/>
              <a:t>), doute positif à priori</a:t>
            </a:r>
          </a:p>
          <a:p>
            <a:pPr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Écouter</a:t>
            </a:r>
            <a:r>
              <a:rPr lang="fr-FR" sz="2800" dirty="0" smtClean="0"/>
              <a:t> sans avoir l'air enragé, découragé ou amusé; éviter de minimiser, exagérer, ridiculiser ou contre-attaquer</a:t>
            </a:r>
          </a:p>
          <a:p>
            <a:pPr>
              <a:defRPr/>
            </a:pPr>
            <a:r>
              <a:rPr lang="fr-FR" sz="2800" dirty="0" smtClean="0"/>
              <a:t>Accepter ses erreurs (acte ≠ personne)</a:t>
            </a:r>
            <a:endParaRPr lang="fr-FR" dirty="0" smtClean="0"/>
          </a:p>
          <a:p>
            <a:pPr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Enquête négative</a:t>
            </a:r>
            <a:r>
              <a:rPr lang="fr-FR" sz="2800" dirty="0" smtClean="0"/>
              <a:t> (faits/émotions) : demande précision ou reformulation (critique vague+)</a:t>
            </a:r>
          </a:p>
          <a:p>
            <a:pPr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Reconnaître</a:t>
            </a:r>
            <a:r>
              <a:rPr lang="fr-FR" sz="2800" dirty="0" smtClean="0"/>
              <a:t> (faits/émotions) (critique vraie+)</a:t>
            </a:r>
          </a:p>
          <a:p>
            <a:pPr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Décider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CRITIQUE VRAIE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71989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18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Reconnaître (faits/émotions)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17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Erreur 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inhabituelle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Erreur 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habituelle avec désir de changement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Erreur </a:t>
                      </a: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habituelle sans intention de changement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0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"Tu as raison. Je m'excuse, je n'aime pas cela, moi non plus, ce n'est pas dans mes habitudes"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"Tu as raison,. Ça m'arrive souvent et j'essaie, autant que possible, de me défaire de cette habitude"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"Tu as raison. Ça m'arrive souvent. </a:t>
                      </a:r>
                      <a:r>
                        <a:rPr kumimoji="0" lang="fr-F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C'est dommage mais, dans ma situation, je peux difficilement faire autrement"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Compromis ou offre de réparation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CRITIQUE BLESSANTE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fr-FR" sz="2800" dirty="0" smtClean="0"/>
              <a:t>Dirigée vers la personne (manipulatrice ou vague et persistante)</a:t>
            </a:r>
          </a:p>
          <a:p>
            <a:pPr>
              <a:lnSpc>
                <a:spcPct val="80000"/>
              </a:lnSpc>
              <a:defRPr/>
            </a:pPr>
            <a:r>
              <a:rPr lang="fr-FR" sz="280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Brouillard</a:t>
            </a:r>
            <a:r>
              <a:rPr lang="fr-FR" sz="2800" dirty="0" smtClean="0"/>
              <a:t> = se montrer d'accord tout en soulignant le caractère vague de la critique et son bien fondé probable </a:t>
            </a:r>
            <a:r>
              <a:rPr lang="fr-FR" sz="1800" i="1" dirty="0" smtClean="0"/>
              <a:t>("c'est bien possible", "tu as probablement raison")</a:t>
            </a:r>
            <a:r>
              <a:rPr lang="fr-FR" sz="2800" dirty="0" smtClean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fr-FR" sz="2800" dirty="0" smtClean="0"/>
              <a:t>But : décourager l'interlocuteur en étant persistant, non manipulable, sans être défensif ni offrir de résistance (extinction)</a:t>
            </a:r>
          </a:p>
          <a:p>
            <a:pPr>
              <a:lnSpc>
                <a:spcPct val="80000"/>
              </a:lnSpc>
              <a:defRPr/>
            </a:pPr>
            <a:r>
              <a:rPr lang="fr-FR" sz="2800" dirty="0" smtClean="0"/>
              <a:t>Maintien de la relation → critique constructive de la critique reçue</a:t>
            </a:r>
          </a:p>
          <a:p>
            <a:pPr>
              <a:lnSpc>
                <a:spcPct val="80000"/>
              </a:lnSpc>
              <a:defRPr/>
            </a:pPr>
            <a:r>
              <a:rPr lang="fr-FR" sz="2800" dirty="0" smtClean="0"/>
              <a:t>Violence → refus forme et discussion</a:t>
            </a:r>
          </a:p>
          <a:p>
            <a:pPr>
              <a:lnSpc>
                <a:spcPct val="80000"/>
              </a:lnSpc>
              <a:defRPr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CRITIQUE VAGUE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Cindy : Tu n'es pas sérieux dans ton travail.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C'est bien possible mais pourquoi tu me dis ça?</a:t>
            </a:r>
          </a:p>
          <a:p>
            <a:r>
              <a:rPr lang="fr-FR" sz="2400" dirty="0" smtClean="0"/>
              <a:t>Cindy : Tu es irresponsable c'est tout.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Pourquoi pas mais pourrais-tu préciser tes propos?</a:t>
            </a:r>
          </a:p>
          <a:p>
            <a:r>
              <a:rPr lang="fr-FR" sz="2400" dirty="0" smtClean="0"/>
              <a:t>Cindy : Hier tu es parti sans avoir vu tous tes patients et j'ai du faire ton boulot à ta place.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Tu as raison, je m'excuse. Ce n'est pas dans mes habitudes et je veillerai à ce que ça ne se reproduise pas. As-tu autre chose à me reprocher?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CRITIQUE VAGUE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Cindy : Non! C'est juste que tu ne t'investis pas dans ton travail et tu fais n'importe quoi.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Ca peut arriver mais j'aimerais comprendre pourquoi ça te fâche autant.</a:t>
            </a:r>
          </a:p>
          <a:p>
            <a:r>
              <a:rPr lang="fr-FR" sz="2400" dirty="0" smtClean="0"/>
              <a:t>Cindy : Mais parce que je suis obligée de passer derrière toi tout le temps!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Très bien, je vois. La prochaine fois que tu te sentiras obligée de faire mon travail à ma place ou de réparer mes erreurs, j'aimerais que tu m'en parles avant. On pourra ainsi mieux nous entendre. D'accord?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CRITIQUE VAGUE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Cindy : C'est injuste. Tu récoltes tous les lauriers alors que je prends tous les risques. Tu n'es qu'un égoïste et un gros con. Tu comprends ça?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Je comprends que tu sois en colère mais je ne peux pas tolérer que tu sois aussi agressive dans tes propos. Accepterais-tu de t'asseoir pour en discuter calmement avec moi?</a:t>
            </a:r>
          </a:p>
          <a:p>
            <a:r>
              <a:rPr lang="fr-FR" sz="2400" dirty="0" smtClean="0"/>
              <a:t>Cindy : Je suis déjà calme abruti. Et toi! Tu seras peut-être capable de travailler correctement un jour!</a:t>
            </a:r>
          </a:p>
          <a:p>
            <a:r>
              <a:rPr lang="fr-FR" sz="2400" dirty="0" smtClean="0">
                <a:solidFill>
                  <a:srgbClr val="FFCC66"/>
                </a:solidFill>
              </a:rPr>
              <a:t>Octave : J'essaierai d'en reparler avec toi quand tu seras plus calme. Nous pourrons peut-être régler ce problème. </a:t>
            </a:r>
            <a:endParaRPr lang="fr-FR" sz="2400" dirty="0">
              <a:solidFill>
                <a:srgbClr val="FFCC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FAIRE UN COMPLIMENT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Verbaliser un compliment concernant un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fait précis</a:t>
            </a:r>
            <a:r>
              <a:rPr lang="fr-FR" dirty="0" smtClean="0"/>
              <a:t> ou un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trait précis</a:t>
            </a:r>
            <a:r>
              <a:rPr lang="fr-FR" dirty="0" smtClean="0"/>
              <a:t> que l'on apprécie chez l'interlocuteur,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directement</a:t>
            </a:r>
            <a:r>
              <a:rPr lang="fr-FR" dirty="0" smtClean="0"/>
              <a:t> et sans retenue, en s'impliquant </a:t>
            </a:r>
            <a:r>
              <a:rPr lang="fr-FR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personnellement</a:t>
            </a:r>
          </a:p>
          <a:p>
            <a:pPr>
              <a:defRPr/>
            </a:pPr>
            <a:r>
              <a:rPr lang="fr-FR" dirty="0" smtClean="0"/>
              <a:t>Disque rayé</a:t>
            </a:r>
          </a:p>
          <a:p>
            <a:pPr>
              <a:defRPr/>
            </a:pPr>
            <a:r>
              <a:rPr lang="fr-FR" dirty="0" smtClean="0"/>
              <a:t>Jeux de rôle : tournant, auto-</a:t>
            </a:r>
            <a:r>
              <a:rPr lang="fr-FR" dirty="0" err="1" smtClean="0"/>
              <a:t>JDR</a:t>
            </a:r>
            <a:r>
              <a:rPr lang="fr-FR" dirty="0" smtClean="0"/>
              <a:t> (considérer l'enfant qui est en nous)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RECEVOIR UN COMPLIMENT</a:t>
            </a:r>
            <a:endParaRPr lang="fr-FR" dirty="0"/>
          </a:p>
        </p:txBody>
      </p:sp>
      <p:graphicFrame>
        <p:nvGraphicFramePr>
          <p:cNvPr id="31774" name="Group 3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466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Vrai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Vague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Faux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Accepter sans retenue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Accepter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Accepter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Faire préciser (enquête négative/positive)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Rétablir la vérité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6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Expression des sentiments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←            →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Expression des sentiments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6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Terminer chaleureusement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Brouillard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Manipulation → dissocier compliment et demande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Terminer chaleureusement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CONVERSATION</a:t>
            </a:r>
            <a:endParaRPr lang="fr-FR" dirty="0"/>
          </a:p>
        </p:txBody>
      </p:sp>
      <p:graphicFrame>
        <p:nvGraphicFramePr>
          <p:cNvPr id="32796" name="Group 2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34915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Engager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Maintenir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Terminer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Sujet le plus banal possible, général ou adapté au contexte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Facile à trouver, sans trop se révéler, ne gène pas l'autre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Ex : renseignement, service…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50/50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Questions ouvertes+++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Écoute passive et active+++ (jusqu’à la fin + 3 sec blanc)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Changer de sujet si nécessaire ou mal à l'aise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Demander l'autorisation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Verbaliser directement et précisément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10199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Disque rayé, affirmation de soi empathique, alternative ou compromis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Plutôt parler de soi et éviter les indiscrétions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Donner de l'information sur soi et utiliser l'information de l'autre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Expression des sentiments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Choisir des sujets plutôt positifs (donner une bonne image de soi)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Questions (une à la fois) si peu de connaissances et recherche d'un centre d'intérêt commun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Terminer chaleureusement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e">
  <a:themeElements>
    <a:clrScheme name="Orbite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e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e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e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1292</TotalTime>
  <Words>2818</Words>
  <Application>Microsoft PowerPoint</Application>
  <PresentationFormat>Affichage à l'écran (4:3)</PresentationFormat>
  <Paragraphs>399</Paragraphs>
  <Slides>46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7" baseType="lpstr">
      <vt:lpstr>Orbite</vt:lpstr>
      <vt:lpstr>L’Affirmation de Soi</vt:lpstr>
      <vt:lpstr>PLAN</vt:lpstr>
      <vt:lpstr>HISTORIQUE</vt:lpstr>
      <vt:lpstr>DROITS FONDAMENTAUX (1)</vt:lpstr>
      <vt:lpstr>DROITS FONDAMENTAUX (2)</vt:lpstr>
      <vt:lpstr>DROITS FONDAMENTAUX (2)</vt:lpstr>
      <vt:lpstr>DROITS FONDAMENTAUX (2)</vt:lpstr>
      <vt:lpstr>DROITS FONDAMENTAUX (3)</vt:lpstr>
      <vt:lpstr>DROITS FONDAMENTAUX (3)</vt:lpstr>
      <vt:lpstr>DEFINITION</vt:lpstr>
      <vt:lpstr>TYPES CPT RELATIONNELS</vt:lpstr>
      <vt:lpstr>CPT MANIPULATEUR</vt:lpstr>
      <vt:lpstr>CPT MANIPULATEUR</vt:lpstr>
      <vt:lpstr>CPT MANIPULATEUR</vt:lpstr>
      <vt:lpstr>ETIOLOGIE : 4 ELEMENTS</vt:lpstr>
      <vt:lpstr>ETIOLOGIE : 4 DOMAINES</vt:lpstr>
      <vt:lpstr>ETIOLOGIE : DIAGNOSTIC</vt:lpstr>
      <vt:lpstr>TROUBLES ASSOCIES</vt:lpstr>
      <vt:lpstr>INDICATIONS</vt:lpstr>
      <vt:lpstr>TECHNIQUES</vt:lpstr>
      <vt:lpstr>COMMUNICATION</vt:lpstr>
      <vt:lpstr>COM. NON VERBALE</vt:lpstr>
      <vt:lpstr>CONTACT VISUEL</vt:lpstr>
      <vt:lpstr>POSTURE</vt:lpstr>
      <vt:lpstr>GESTUELLE</vt:lpstr>
      <vt:lpstr>MIMIQUE</vt:lpstr>
      <vt:lpstr>VOIX</vt:lpstr>
      <vt:lpstr>ECOUTE</vt:lpstr>
      <vt:lpstr>COMMUNICATION VERBALE</vt:lpstr>
      <vt:lpstr>EMPATHIE</vt:lpstr>
      <vt:lpstr>DEMANDER</vt:lpstr>
      <vt:lpstr>DEMANDER</vt:lpstr>
      <vt:lpstr>REFUSER</vt:lpstr>
      <vt:lpstr>REFUSER</vt:lpstr>
      <vt:lpstr>CRITIQUER</vt:lpstr>
      <vt:lpstr>CRITIQUE CONSTRUCTIVE</vt:lpstr>
      <vt:lpstr>RECEVOIR UNE CRITIQUE</vt:lpstr>
      <vt:lpstr>RECEVOIR UNE CRITIQUE</vt:lpstr>
      <vt:lpstr>CRITIQUE VRAIE</vt:lpstr>
      <vt:lpstr>CRITIQUE BLESSANTE</vt:lpstr>
      <vt:lpstr>CRITIQUE VAGUE</vt:lpstr>
      <vt:lpstr>CRITIQUE VAGUE</vt:lpstr>
      <vt:lpstr>CRITIQUE VAGUE</vt:lpstr>
      <vt:lpstr>FAIRE UN COMPLIMENT</vt:lpstr>
      <vt:lpstr>RECEVOIR UN COMPLIMENT</vt:lpstr>
      <vt:lpstr>CONVERSATION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L’Affirmation de Soi</dc:title>
  <dc:creator>Religionnaire</dc:creator>
  <cp:lastModifiedBy>l'Odieuse</cp:lastModifiedBy>
  <cp:revision>69</cp:revision>
  <cp:lastPrinted>1601-01-01T00:00:00Z</cp:lastPrinted>
  <dcterms:created xsi:type="dcterms:W3CDTF">2007-06-04T13:23:48Z</dcterms:created>
  <dcterms:modified xsi:type="dcterms:W3CDTF">2009-04-01T15:05:46Z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